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328" r:id="rId3"/>
    <p:sldId id="347" r:id="rId4"/>
    <p:sldId id="349" r:id="rId5"/>
    <p:sldId id="290" r:id="rId6"/>
    <p:sldId id="348" r:id="rId7"/>
    <p:sldId id="356" r:id="rId8"/>
    <p:sldId id="350" r:id="rId9"/>
    <p:sldId id="351" r:id="rId10"/>
    <p:sldId id="352" r:id="rId11"/>
    <p:sldId id="353" r:id="rId12"/>
    <p:sldId id="355" r:id="rId13"/>
    <p:sldId id="35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20"/>
    <p:restoredTop sz="65078"/>
  </p:normalViewPr>
  <p:slideViewPr>
    <p:cSldViewPr snapToGrid="0" snapToObjects="1">
      <p:cViewPr varScale="1">
        <p:scale>
          <a:sx n="62" d="100"/>
          <a:sy n="62" d="100"/>
        </p:scale>
        <p:origin x="1552" y="176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bias-variance tradeoff is another set of terminology you may hear used to describe underfitting and overfitting</a:t>
            </a:r>
          </a:p>
          <a:p>
            <a:r>
              <a:rPr lang="en-US" dirty="0"/>
              <a:t>A model that is very underfit has high bias</a:t>
            </a:r>
          </a:p>
          <a:p>
            <a:r>
              <a:rPr lang="en-US" dirty="0"/>
              <a:t>A model that is very overfit has high variance</a:t>
            </a:r>
          </a:p>
          <a:p>
            <a:r>
              <a:rPr lang="en-US" dirty="0"/>
              <a:t>	Note, the word “variance” is used a lot of different ways in statistics</a:t>
            </a:r>
          </a:p>
          <a:p>
            <a:r>
              <a:rPr lang="en-US" dirty="0"/>
              <a:t>	This is one reason to prefer the terms “underfitting” and “overfitting”, it avoids confusion</a:t>
            </a:r>
          </a:p>
          <a:p>
            <a:endParaRPr lang="en-US" dirty="0"/>
          </a:p>
          <a:p>
            <a:r>
              <a:rPr lang="en-US" dirty="0"/>
              <a:t>And again:</a:t>
            </a:r>
          </a:p>
          <a:p>
            <a:r>
              <a:rPr lang="en-US" dirty="0"/>
              <a:t>	When we underfit we learn too little from the data</a:t>
            </a:r>
          </a:p>
          <a:p>
            <a:r>
              <a:rPr lang="en-US" dirty="0"/>
              <a:t>	When we overfit we learn too much from the data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/understanding-the-bias-variance-tradeoff-165e6942b229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5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interactions as conditional parameter relationships</a:t>
            </a:r>
          </a:p>
          <a:p>
            <a:r>
              <a:rPr lang="en-US" dirty="0"/>
              <a:t>We’re going to build up in this lecture towards generating linear models with interaction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for model fitting up through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unity between many common statistical tests and the procedures we’ve learned in this course (implementing these types of analyses as different forms of regression)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lindeloev.github.io</a:t>
            </a:r>
            <a:r>
              <a:rPr lang="en-US" dirty="0"/>
              <a:t>/tests-as-linear/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for interaction model </a:t>
            </a:r>
            <a:r>
              <a:rPr lang="en-US"/>
              <a:t>and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Interactions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10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01 April 2019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4732" b="-5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Do Some Math!</a:t>
            </a:r>
          </a:p>
        </p:txBody>
      </p:sp>
    </p:spTree>
    <p:extLst>
      <p:ext uri="{BB962C8B-B14F-4D97-AF65-F5344CB8AC3E}">
        <p14:creationId xmlns:p14="http://schemas.microsoft.com/office/powerpoint/2010/main" val="86808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40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(Conventional Form)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14731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b</a:t>
                </a:r>
                <a:r>
                  <a:rPr lang="en-US" sz="4000" dirty="0" err="1">
                    <a:latin typeface="Garamond" panose="02020404030301010803" pitchFamily="18" charset="0"/>
                  </a:rPr>
                  <a:t>looms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WS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WS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40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Blooms (Conventional Form)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Water, Shade,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267110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1E6D4-1F1A-2D49-99ED-2B2828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25" y="0"/>
            <a:ext cx="6424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A0D60A-FF78-E24D-BD3C-661F3290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The Bias-Variance Tradeoff</a:t>
            </a:r>
            <a:endParaRPr lang="en-US" sz="3600" dirty="0">
              <a:latin typeface="Monac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59AB8-AF3E-544B-8F70-630DF00D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692805"/>
            <a:ext cx="8728364" cy="22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D78CA9-924A-7649-8025-0AA3B96C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330200"/>
            <a:ext cx="82169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67EC5-7B61-E742-9C08-8D7F1382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563816"/>
            <a:ext cx="8388350" cy="5178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85BD8-2A67-9946-98F5-E7F50C36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8"/>
            <a:ext cx="9143999" cy="1325563"/>
          </a:xfrm>
        </p:spPr>
        <p:txBody>
          <a:bodyPr/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Interactions: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What if Predictors Depend Upon Predictors?</a:t>
            </a:r>
            <a:endParaRPr lang="en-US" sz="32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7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  <a:blipFill>
                <a:blip r:embed="rId3"/>
                <a:stretch>
                  <a:fillRect t="-4815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</a:t>
            </a:r>
          </a:p>
        </p:txBody>
      </p:sp>
    </p:spTree>
    <p:extLst>
      <p:ext uri="{BB962C8B-B14F-4D97-AF65-F5344CB8AC3E}">
        <p14:creationId xmlns:p14="http://schemas.microsoft.com/office/powerpoint/2010/main" val="164319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088" b="-5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and Continent Identity</a:t>
            </a:r>
          </a:p>
        </p:txBody>
      </p:sp>
    </p:spTree>
    <p:extLst>
      <p:ext uri="{BB962C8B-B14F-4D97-AF65-F5344CB8AC3E}">
        <p14:creationId xmlns:p14="http://schemas.microsoft.com/office/powerpoint/2010/main" val="57640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E666B-05AD-F54E-AF8C-4E9E5A7A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639"/>
            <a:ext cx="9144000" cy="61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  <a:blipFill>
                <a:blip r:embed="rId3"/>
                <a:stretch>
                  <a:fillRect t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8426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  <a:blipFill>
                <a:blip r:embed="rId3"/>
                <a:stretch>
                  <a:fillRect t="-4732" b="-5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Do Some Math!</a:t>
            </a:r>
          </a:p>
        </p:txBody>
      </p:sp>
    </p:spTree>
    <p:extLst>
      <p:ext uri="{BB962C8B-B14F-4D97-AF65-F5344CB8AC3E}">
        <p14:creationId xmlns:p14="http://schemas.microsoft.com/office/powerpoint/2010/main" val="353878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21163</TotalTime>
  <Words>620</Words>
  <Application>Microsoft Macintosh PowerPoint</Application>
  <PresentationFormat>On-screen Show (4:3)</PresentationFormat>
  <Paragraphs>85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Interactions  Week 10 01 April 2019 </vt:lpstr>
      <vt:lpstr>The Bias-Variance Tradeoff</vt:lpstr>
      <vt:lpstr>PowerPoint Presentation</vt:lpstr>
      <vt:lpstr>Interactions: What if Predictors Depend Upon Predictors?</vt:lpstr>
      <vt:lpstr>Linear Regression for GDP Predictor:  Ruggedness</vt:lpstr>
      <vt:lpstr>Multiple Regression for GDP Predictors:  Ruggedness and Continent Identity</vt:lpstr>
      <vt:lpstr>PowerPoint Presentation</vt:lpstr>
      <vt:lpstr>Multiple Regression for GDP Predictors:  Ruggedness, Continent Identity, and Interaction</vt:lpstr>
      <vt:lpstr>Do Some Math!</vt:lpstr>
      <vt:lpstr>Do Some Math!</vt:lpstr>
      <vt:lpstr>Multiple Regression for GDP (Conventional Form) Predictors:  Ruggedness, Continent Identity, and Interaction</vt:lpstr>
      <vt:lpstr>Multiple Regression for Blooms (Conventional Form) Predictors:  Water, Shade, and Interaction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383</cp:revision>
  <dcterms:created xsi:type="dcterms:W3CDTF">2019-02-10T22:55:32Z</dcterms:created>
  <dcterms:modified xsi:type="dcterms:W3CDTF">2019-04-01T14:17:26Z</dcterms:modified>
</cp:coreProperties>
</file>